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9144000" cy="5143500" type="screen16x9"/>
  <p:notesSz cx="6799263" cy="9929813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529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F9A6F89-6C6F-47EE-9F9E-1E6598547D12}">
  <a:tblStyle styleId="{BF9A6F89-6C6F-47EE-9F9E-1E6598547D12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731EF064-F314-4067-A189-454C32A9CD1A}" styleName="Table_1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FF52FD77-09DA-4B58-81E4-F24D17BD4727}" styleName="Table_2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ECF4"/>
          </a:solidFill>
        </a:fill>
      </a:tcStyle>
    </a:wholeTbl>
    <a:band1H>
      <a:tcTxStyle/>
      <a:tcStyle>
        <a:tcBdr/>
        <a:fill>
          <a:solidFill>
            <a:srgbClr val="CFD7E7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FD7E7"/>
          </a:solidFill>
        </a:fill>
      </a:tcStyle>
    </a:band1V>
    <a:band2V>
      <a:tcTxStyle/>
      <a:tcStyle>
        <a:tcBdr/>
      </a:tcStyle>
    </a:band2V>
    <a:lastCol>
      <a:tcTxStyle b="on" i="off"/>
      <a:tcStyle>
        <a:tcBdr/>
      </a:tcStyle>
    </a:lastCol>
    <a:firstCol>
      <a:tcTxStyle b="on" i="off"/>
      <a:tcStyle>
        <a:tcBdr/>
      </a:tcStyle>
    </a:firstCol>
    <a:lastRow>
      <a:tcTxStyle b="on" i="off"/>
      <a:tcStyle>
        <a:tcBdr>
          <a:top>
            <a:ln w="254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rgbClr val="E8ECF4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/>
      <a:tcStyle>
        <a:tcBdr/>
        <a:fill>
          <a:solidFill>
            <a:srgbClr val="E8ECF4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548" autoAdjust="0"/>
  </p:normalViewPr>
  <p:slideViewPr>
    <p:cSldViewPr snapToGrid="0">
      <p:cViewPr varScale="1">
        <p:scale>
          <a:sx n="144" d="100"/>
          <a:sy n="144" d="100"/>
        </p:scale>
        <p:origin x="654" y="120"/>
      </p:cViewPr>
      <p:guideLst>
        <p:guide orient="horz" pos="1529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8287" cy="37242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79927" y="4716661"/>
            <a:ext cx="5439410" cy="44684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98a573b519_0_0:notes"/>
          <p:cNvSpPr txBox="1">
            <a:spLocks noGrp="1"/>
          </p:cNvSpPr>
          <p:nvPr>
            <p:ph type="body" idx="1"/>
          </p:nvPr>
        </p:nvSpPr>
        <p:spPr>
          <a:xfrm>
            <a:off x="679924" y="4716634"/>
            <a:ext cx="5439410" cy="446841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Google Shape;52;g98a573b51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9875" cy="37242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4" name="Google Shape;54;p13"/>
          <p:cNvGraphicFramePr/>
          <p:nvPr>
            <p:extLst>
              <p:ext uri="{D42A27DB-BD31-4B8C-83A1-F6EECF244321}">
                <p14:modId xmlns:p14="http://schemas.microsoft.com/office/powerpoint/2010/main" val="244724818"/>
              </p:ext>
            </p:extLst>
          </p:nvPr>
        </p:nvGraphicFramePr>
        <p:xfrm>
          <a:off x="650335" y="141480"/>
          <a:ext cx="8175613" cy="312440"/>
        </p:xfrm>
        <a:graphic>
          <a:graphicData uri="http://schemas.openxmlformats.org/drawingml/2006/table">
            <a:tbl>
              <a:tblPr firstRow="1" bandRow="1">
                <a:noFill/>
                <a:tableStyleId>{BF9A6F89-6C6F-47EE-9F9E-1E6598547D12}</a:tableStyleId>
              </a:tblPr>
              <a:tblGrid>
                <a:gridCol w="81756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56103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 i="1" u="none" strike="noStrike" cap="none" baseline="0" dirty="0" smtClean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Nell Gwynn </a:t>
                      </a:r>
                      <a:r>
                        <a:rPr lang="en" sz="1600" b="1" i="1" u="none" strike="noStrike" cap="none" dirty="0" smtClean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Nursery </a:t>
                      </a:r>
                      <a:r>
                        <a:rPr lang="en" sz="1600" b="1" i="1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School Menu     WEEK ENDING </a:t>
                      </a:r>
                      <a:r>
                        <a:rPr lang="en" sz="1600" b="1" i="1" u="none" strike="noStrike" cap="none" baseline="0" dirty="0" smtClean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r>
                        <a:rPr lang="en" sz="1600" b="1" i="1" u="none" strike="noStrike" cap="none" baseline="0" dirty="0" smtClean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18</a:t>
                      </a:r>
                      <a:r>
                        <a:rPr lang="en" sz="1600" b="1" i="1" u="none" strike="noStrike" cap="none" dirty="0" smtClean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-03-22</a:t>
                      </a:r>
                      <a:endParaRPr sz="1600" b="1" i="1" u="none" strike="noStrike" cap="none" dirty="0">
                        <a:solidFill>
                          <a:srgbClr val="7030A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84425" marR="84425" marT="34300" marB="34300" anchor="ctr">
                    <a:lnL w="57150" cap="flat" cmpd="sng">
                      <a:solidFill>
                        <a:srgbClr val="92D05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7150" cap="flat" cmpd="sng">
                      <a:solidFill>
                        <a:srgbClr val="92D05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7150" cap="flat" cmpd="sng">
                      <a:solidFill>
                        <a:srgbClr val="92D05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7150" cap="flat" cmpd="sng">
                      <a:solidFill>
                        <a:srgbClr val="92D05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5" name="Google Shape;55;p13"/>
          <p:cNvGraphicFramePr/>
          <p:nvPr>
            <p:extLst>
              <p:ext uri="{D42A27DB-BD31-4B8C-83A1-F6EECF244321}">
                <p14:modId xmlns:p14="http://schemas.microsoft.com/office/powerpoint/2010/main" val="4227744332"/>
              </p:ext>
            </p:extLst>
          </p:nvPr>
        </p:nvGraphicFramePr>
        <p:xfrm>
          <a:off x="410816" y="541394"/>
          <a:ext cx="8644463" cy="202472"/>
        </p:xfrm>
        <a:graphic>
          <a:graphicData uri="http://schemas.openxmlformats.org/drawingml/2006/table">
            <a:tbl>
              <a:tblPr firstRow="1" bandRow="1">
                <a:noFill/>
                <a:tableStyleId>{731EF064-F314-4067-A189-454C32A9CD1A}</a:tableStyleId>
              </a:tblPr>
              <a:tblGrid>
                <a:gridCol w="86444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2472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b="1" i="1" u="none" strike="noStrike" cap="none" dirty="0">
                          <a:solidFill>
                            <a:srgbClr val="4F6128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If pupils have any dietary or allergy concerns, Parents please, speak to our Catering Manager Ruth. </a:t>
                      </a:r>
                      <a:r>
                        <a:rPr lang="en" sz="1100" b="1" i="1" u="none" strike="noStrike" cap="none" dirty="0" smtClean="0">
                          <a:solidFill>
                            <a:srgbClr val="4F6128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Halal </a:t>
                      </a:r>
                      <a:r>
                        <a:rPr lang="en" sz="1100" b="1" i="1" u="none" strike="noStrike" cap="none" dirty="0">
                          <a:solidFill>
                            <a:srgbClr val="4F6128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meat</a:t>
                      </a:r>
                      <a:r>
                        <a:rPr lang="en" sz="1100" b="1" i="1" u="none" strike="noStrike" cap="none" dirty="0" smtClean="0">
                          <a:solidFill>
                            <a:srgbClr val="4F6128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*</a:t>
                      </a:r>
                      <a:endParaRPr sz="900" b="1" i="1" u="none" strike="noStrike" cap="none" dirty="0">
                        <a:solidFill>
                          <a:srgbClr val="4F6128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>
                    <a:lnL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ABF8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6" name="Google Shape;56;p13"/>
          <p:cNvGraphicFramePr/>
          <p:nvPr>
            <p:extLst>
              <p:ext uri="{D42A27DB-BD31-4B8C-83A1-F6EECF244321}">
                <p14:modId xmlns:p14="http://schemas.microsoft.com/office/powerpoint/2010/main" val="947129550"/>
              </p:ext>
            </p:extLst>
          </p:nvPr>
        </p:nvGraphicFramePr>
        <p:xfrm>
          <a:off x="216637" y="1517374"/>
          <a:ext cx="8818449" cy="2894337"/>
        </p:xfrm>
        <a:graphic>
          <a:graphicData uri="http://schemas.openxmlformats.org/drawingml/2006/table">
            <a:tbl>
              <a:tblPr firstRow="1" bandRow="1">
                <a:noFill/>
                <a:tableStyleId>{FF52FD77-09DA-4B58-81E4-F24D17BD4727}</a:tableStyleId>
              </a:tblPr>
              <a:tblGrid>
                <a:gridCol w="1386089">
                  <a:extLst>
                    <a:ext uri="{9D8B030D-6E8A-4147-A177-3AD203B41FA5}">
                      <a16:colId xmlns:a16="http://schemas.microsoft.com/office/drawing/2014/main" val="1579168077"/>
                    </a:ext>
                  </a:extLst>
                </a:gridCol>
                <a:gridCol w="13860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104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524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574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2597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18009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MEAT/FISH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MACARONI</a:t>
                      </a:r>
                      <a:r>
                        <a:rPr lang="en-US" sz="1050" b="1" i="1" u="none" strike="noStrike" cap="none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r>
                        <a:rPr lang="en-US" sz="1050" b="1" i="1" u="none" strike="noStrike" cap="none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CHEESE(</a:t>
                      </a:r>
                      <a:r>
                        <a:rPr lang="en-US" sz="1050" b="1" i="1" u="none" strike="noStrike" cap="none" baseline="0" dirty="0" err="1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wheat,dairy,milk</a:t>
                      </a:r>
                      <a:r>
                        <a:rPr lang="en-US" sz="1050" b="1" i="1" u="none" strike="noStrike" cap="none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)</a:t>
                      </a:r>
                      <a:endParaRPr lang="en-GB" sz="1050" b="1" i="1" u="none" strike="noStrike" cap="none" dirty="0" smtClean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CHICKEN</a:t>
                      </a:r>
                      <a:r>
                        <a:rPr lang="en-US" sz="1050" b="1" i="1" u="none" strike="noStrike" cap="none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BIRIAYI CURRY </a:t>
                      </a:r>
                      <a:r>
                        <a:rPr lang="en-US" sz="1050" b="1" i="1" u="none" strike="noStrike" cap="none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SAUCE(wheat)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50" b="1" i="1" u="none" strike="noStrike" cap="none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VEGEATBLE </a:t>
                      </a:r>
                      <a:r>
                        <a:rPr lang="en-US" sz="1050" b="1" i="1" u="none" strike="noStrike" cap="none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PIZZA(wheat ,</a:t>
                      </a:r>
                      <a:r>
                        <a:rPr lang="en-US" sz="1050" b="1" i="1" u="none" strike="noStrike" cap="none" baseline="0" dirty="0" err="1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dairy,soya</a:t>
                      </a:r>
                      <a:endParaRPr lang="en-GB" sz="1050" b="1" i="1" u="none" strike="noStrike" cap="none" baseline="0" dirty="0" smtClean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JERK</a:t>
                      </a:r>
                      <a:r>
                        <a:rPr lang="en-US" sz="1050" b="1" i="1" u="none" strike="noStrike" cap="none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CHICKEN </a:t>
                      </a:r>
                      <a:r>
                        <a:rPr lang="en-US" sz="1050" b="1" i="1" u="none" strike="noStrike" cap="none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WINGS*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CHICK PEA CURRY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0679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Calibri"/>
                        <a:buNone/>
                      </a:pPr>
                      <a:r>
                        <a:rPr lang="en-GB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VEGETARIAN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Calibri"/>
                        <a:buNone/>
                      </a:pPr>
                      <a:r>
                        <a:rPr lang="en-US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MACARONI </a:t>
                      </a:r>
                      <a:r>
                        <a:rPr lang="en-US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CHEESE(wheat </a:t>
                      </a:r>
                      <a:r>
                        <a:rPr lang="en-US" sz="1050" b="1" i="1" u="none" strike="noStrike" cap="none" dirty="0" err="1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dairy,milk</a:t>
                      </a:r>
                      <a:r>
                        <a:rPr lang="en-US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)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VEGETABLE</a:t>
                      </a:r>
                      <a:r>
                        <a:rPr lang="en-US" sz="1050" b="1" i="1" u="none" strike="noStrike" cap="none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BIRIANYI CURRY </a:t>
                      </a:r>
                      <a:r>
                        <a:rPr lang="en-US" sz="1050" b="1" i="1" u="none" strike="noStrike" cap="none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SAUCE(wheat)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QUORN</a:t>
                      </a:r>
                      <a:r>
                        <a:rPr lang="en-US" sz="1050" b="1" i="1" u="none" strike="noStrike" cap="none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JAMAICAN </a:t>
                      </a:r>
                      <a:r>
                        <a:rPr lang="en-US" sz="1050" b="1" i="1" u="none" strike="noStrike" cap="none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PATTIES(</a:t>
                      </a:r>
                      <a:r>
                        <a:rPr lang="en-US" sz="1050" b="1" i="1" u="none" strike="noStrike" cap="none" baseline="0" dirty="0" err="1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wheat,dairy</a:t>
                      </a:r>
                      <a:r>
                        <a:rPr lang="en-US" sz="1050" b="1" i="1" u="none" strike="noStrike" cap="none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)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DHAL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PLANT BASED SAUSAGES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5339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VEGETABLES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GREEN</a:t>
                      </a:r>
                      <a:r>
                        <a:rPr lang="en-US" sz="1050" b="1" i="1" u="none" strike="noStrike" cap="none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BEANS ROAST POTATOES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COLESLAW(egg)  CARROTS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VEGETABLE</a:t>
                      </a:r>
                      <a:r>
                        <a:rPr lang="en-US" sz="1050" b="1" i="1" u="none" strike="noStrike" cap="none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EGG NOODLES </a:t>
                      </a:r>
                      <a:r>
                        <a:rPr lang="en-US" sz="1050" b="1" i="1" u="none" strike="noStrike" cap="none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(egg)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50" b="1" i="1" u="none" strike="noStrike" cap="none" baseline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TUMMERIC </a:t>
                      </a:r>
                      <a:r>
                        <a:rPr lang="en-US" sz="1050" b="1" i="1" u="none" strike="noStrike" cap="none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RICE MIXED VEG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VEGETABLE</a:t>
                      </a:r>
                      <a:r>
                        <a:rPr lang="en-US" sz="1050" b="1" i="1" u="none" strike="noStrike" cap="none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RICE SWEETCORN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6334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DESSERTS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RAISIN</a:t>
                      </a:r>
                      <a:r>
                        <a:rPr lang="en-US" sz="1050" b="1" i="1" u="none" strike="noStrike" cap="none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r>
                        <a:rPr lang="en-US" sz="1050" b="1" i="1" u="none" strike="noStrike" cap="none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r>
                        <a:rPr lang="en-US" sz="1050" b="1" i="1" u="none" strike="noStrike" cap="none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ROCK CAKES(</a:t>
                      </a:r>
                      <a:r>
                        <a:rPr lang="en-US" sz="1050" b="1" i="1" u="none" strike="noStrike" cap="none" baseline="0" dirty="0" err="1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wheat,egg</a:t>
                      </a:r>
                      <a:r>
                        <a:rPr lang="en-US" sz="1050" b="1" i="1" u="none" strike="noStrike" cap="none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,dairy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FRESH</a:t>
                      </a:r>
                      <a:r>
                        <a:rPr lang="en-US" sz="1050" b="1" i="1" u="none" strike="noStrike" cap="none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FRUIT PLATTER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APPLE</a:t>
                      </a:r>
                      <a:r>
                        <a:rPr lang="en-US" sz="1050" b="1" i="1" u="none" strike="noStrike" cap="none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CRUMBLE AND CUSTARD(</a:t>
                      </a:r>
                      <a:r>
                        <a:rPr lang="en-US" sz="1050" b="1" i="1" u="none" strike="noStrike" cap="none" baseline="0" dirty="0" err="1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wheat,egg</a:t>
                      </a:r>
                      <a:r>
                        <a:rPr lang="en-US" sz="1050" b="1" i="1" u="none" strike="noStrike" cap="none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, dairy)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FRESH FRUIT</a:t>
                      </a:r>
                      <a:r>
                        <a:rPr lang="en-US" sz="1050" b="1" i="1" u="none" strike="noStrike" cap="none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PLATTER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CARROT ROCK CAKES(</a:t>
                      </a:r>
                      <a:r>
                        <a:rPr lang="en-US" sz="1050" b="1" i="1" u="none" strike="noStrike" cap="none" dirty="0" err="1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wheat,dairy</a:t>
                      </a:r>
                      <a:r>
                        <a:rPr lang="en-US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, egg)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2677591"/>
                  </a:ext>
                </a:extLst>
              </a:tr>
              <a:tr h="485963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DRINKS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FRESH WATER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FRESH WATER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FRESH WATER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FRESH WATER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FRESH WATER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7368263"/>
                  </a:ext>
                </a:extLst>
              </a:tr>
              <a:tr h="178013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50" b="1" i="1" u="none" strike="noStrike" cap="none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MONDAY       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TUESDAY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WEDNESDAY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THURSDAY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FRIDAY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63389081"/>
                  </a:ext>
                </a:extLst>
              </a:tr>
            </a:tbl>
          </a:graphicData>
        </a:graphic>
      </p:graphicFrame>
      <p:graphicFrame>
        <p:nvGraphicFramePr>
          <p:cNvPr id="57" name="Google Shape;57;p13"/>
          <p:cNvGraphicFramePr/>
          <p:nvPr>
            <p:extLst>
              <p:ext uri="{D42A27DB-BD31-4B8C-83A1-F6EECF244321}">
                <p14:modId xmlns:p14="http://schemas.microsoft.com/office/powerpoint/2010/main" val="3728824251"/>
              </p:ext>
            </p:extLst>
          </p:nvPr>
        </p:nvGraphicFramePr>
        <p:xfrm>
          <a:off x="216638" y="831340"/>
          <a:ext cx="8827971" cy="686034"/>
        </p:xfrm>
        <a:graphic>
          <a:graphicData uri="http://schemas.openxmlformats.org/drawingml/2006/table">
            <a:tbl>
              <a:tblPr firstRow="1" bandRow="1">
                <a:noFill/>
                <a:tableStyleId>{FF52FD77-09DA-4B58-81E4-F24D17BD4727}</a:tableStyleId>
              </a:tblPr>
              <a:tblGrid>
                <a:gridCol w="1382975">
                  <a:extLst>
                    <a:ext uri="{9D8B030D-6E8A-4147-A177-3AD203B41FA5}">
                      <a16:colId xmlns:a16="http://schemas.microsoft.com/office/drawing/2014/main" val="756796926"/>
                    </a:ext>
                  </a:extLst>
                </a:gridCol>
                <a:gridCol w="13579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76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34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40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955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8603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3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84425" marR="84425" marT="34300" marB="34300">
                    <a:lnL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3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Monday</a:t>
                      </a:r>
                      <a:endParaRPr sz="120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84425" marR="84425" marT="34300" marB="34300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3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 i="1" u="none" strike="noStrike" cap="non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Tuesday</a:t>
                      </a:r>
                      <a:endParaRPr sz="120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84425" marR="84425" marT="34300" marB="34300">
                    <a:lnL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3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 i="1" u="none" strike="noStrike" cap="non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Wednesday</a:t>
                      </a:r>
                      <a:endParaRPr sz="120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84425" marR="84425" marT="34300" marB="34300">
                    <a:lnL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3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 i="1" u="none" strike="noStrike" cap="non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Thursday</a:t>
                      </a:r>
                      <a:endParaRPr sz="120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84425" marR="84425" marT="34300" marB="34300">
                    <a:lnL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3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 i="1" u="none" strike="noStrike" cap="non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Friday</a:t>
                      </a:r>
                      <a:endParaRPr sz="120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84425" marR="84425" marT="34300" marB="34300">
                    <a:lnL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28835" y="4406349"/>
            <a:ext cx="1215166" cy="73715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10816" y="4406349"/>
            <a:ext cx="76728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Please note : </a:t>
            </a:r>
            <a:r>
              <a:rPr lang="en-US" sz="1000" dirty="0" smtClean="0"/>
              <a:t>We receive weekly food deliveries from </a:t>
            </a:r>
            <a:r>
              <a:rPr lang="en-US" sz="1000" dirty="0" err="1" smtClean="0"/>
              <a:t>FareShare</a:t>
            </a:r>
            <a:r>
              <a:rPr lang="en-US" sz="1000" dirty="0" smtClean="0"/>
              <a:t>, a food Charity, we plan our menu after this delivery each Wednesday. We follow the school food standards and the ‘Eat Better, Start Better’ guidelines.</a:t>
            </a:r>
          </a:p>
          <a:p>
            <a:r>
              <a:rPr lang="en-US" sz="1000" dirty="0" smtClean="0"/>
              <a:t>If your child has any food allergies please speak to your child’s key person. We cater for children’s special dietary needs.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Fresh water is offered with every meal.</a:t>
            </a:r>
            <a:endParaRPr lang="en-GB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3338</TotalTime>
  <Words>208</Words>
  <Application>Microsoft Office PowerPoint</Application>
  <PresentationFormat>On-screen Show (16:9)</PresentationFormat>
  <Paragraphs>45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Ruth Charotte Mitchell</dc:creator>
  <cp:lastModifiedBy>Ruth Mitchell</cp:lastModifiedBy>
  <cp:revision>297</cp:revision>
  <cp:lastPrinted>2021-11-11T14:23:09Z</cp:lastPrinted>
  <dcterms:modified xsi:type="dcterms:W3CDTF">2022-03-11T08:56:31Z</dcterms:modified>
</cp:coreProperties>
</file>