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799263" cy="9929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52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9A6F89-6C6F-47EE-9F9E-1E6598547D12}">
  <a:tblStyle styleId="{BF9A6F89-6C6F-47EE-9F9E-1E6598547D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31EF064-F314-4067-A189-454C32A9CD1A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F52FD77-09DA-4B58-81E4-F24D17BD4727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8ECF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E8ECF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8" autoAdjust="0"/>
  </p:normalViewPr>
  <p:slideViewPr>
    <p:cSldViewPr snapToGrid="0">
      <p:cViewPr varScale="1">
        <p:scale>
          <a:sx n="141" d="100"/>
          <a:sy n="141" d="100"/>
        </p:scale>
        <p:origin x="126" y="168"/>
      </p:cViewPr>
      <p:guideLst>
        <p:guide orient="horz" pos="15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a573b519_0_0:notes"/>
          <p:cNvSpPr txBox="1">
            <a:spLocks noGrp="1"/>
          </p:cNvSpPr>
          <p:nvPr>
            <p:ph type="body" idx="1"/>
          </p:nvPr>
        </p:nvSpPr>
        <p:spPr>
          <a:xfrm>
            <a:off x="679924" y="4716634"/>
            <a:ext cx="5439410" cy="4468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98a573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1210687640"/>
              </p:ext>
            </p:extLst>
          </p:nvPr>
        </p:nvGraphicFramePr>
        <p:xfrm>
          <a:off x="650335" y="141480"/>
          <a:ext cx="8175613" cy="312440"/>
        </p:xfrm>
        <a:graphic>
          <a:graphicData uri="http://schemas.openxmlformats.org/drawingml/2006/table">
            <a:tbl>
              <a:tblPr firstRow="1" bandRow="1">
                <a:noFill/>
                <a:tableStyleId>{BF9A6F89-6C6F-47EE-9F9E-1E6598547D12}</a:tableStyleId>
              </a:tblPr>
              <a:tblGrid>
                <a:gridCol w="8175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10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Nell Gwynn 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Nursery </a:t>
                      </a:r>
                      <a:r>
                        <a:rPr lang="en" sz="1600" b="1" i="1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School Menu     WEEK ENDING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" sz="1600" b="1" i="1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r>
                        <a:rPr lang="en" sz="1600" b="1" i="1" u="none" strike="noStrike" cap="none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-05-22</a:t>
                      </a:r>
                      <a:endParaRPr sz="1600" b="1" i="1" u="none" strike="noStrike" cap="none" dirty="0">
                        <a:solidFill>
                          <a:srgbClr val="7030A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 anchor="ctr">
                    <a:lnL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>
                      <a:solidFill>
                        <a:srgbClr val="92D05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4227744332"/>
              </p:ext>
            </p:extLst>
          </p:nvPr>
        </p:nvGraphicFramePr>
        <p:xfrm>
          <a:off x="410816" y="541394"/>
          <a:ext cx="8644463" cy="202472"/>
        </p:xfrm>
        <a:graphic>
          <a:graphicData uri="http://schemas.openxmlformats.org/drawingml/2006/table">
            <a:tbl>
              <a:tblPr firstRow="1" bandRow="1">
                <a:noFill/>
                <a:tableStyleId>{731EF064-F314-4067-A189-454C32A9CD1A}</a:tableStyleId>
              </a:tblPr>
              <a:tblGrid>
                <a:gridCol w="864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If pupils have any dietary or allergy concerns, Parents please, speak to our Catering Manager Ruth. 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Halal </a:t>
                      </a:r>
                      <a:r>
                        <a:rPr lang="en" sz="1100" b="1" i="1" u="none" strike="noStrike" cap="none" dirty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</a:t>
                      </a:r>
                      <a:r>
                        <a:rPr lang="en" sz="1100" b="1" i="1" u="none" strike="noStrike" cap="none" dirty="0" smtClean="0">
                          <a:solidFill>
                            <a:srgbClr val="4F612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</a:t>
                      </a:r>
                      <a:endParaRPr sz="900" b="1" i="1" u="none" strike="noStrike" cap="none" dirty="0">
                        <a:solidFill>
                          <a:srgbClr val="4F6128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Google Shape;56;p13"/>
          <p:cNvGraphicFramePr/>
          <p:nvPr>
            <p:extLst>
              <p:ext uri="{D42A27DB-BD31-4B8C-83A1-F6EECF244321}">
                <p14:modId xmlns:p14="http://schemas.microsoft.com/office/powerpoint/2010/main" val="1305378629"/>
              </p:ext>
            </p:extLst>
          </p:nvPr>
        </p:nvGraphicFramePr>
        <p:xfrm>
          <a:off x="216638" y="1512012"/>
          <a:ext cx="8818449" cy="2894337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6089">
                  <a:extLst>
                    <a:ext uri="{9D8B030D-6E8A-4147-A177-3AD203B41FA5}">
                      <a16:colId xmlns:a16="http://schemas.microsoft.com/office/drawing/2014/main" val="1579168077"/>
                    </a:ext>
                  </a:extLst>
                </a:gridCol>
                <a:gridCol w="1386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0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4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7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MEAT/FISH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TOMATO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BASIL PASTA(wheat)</a:t>
                      </a:r>
                      <a:endParaRPr lang="en-GB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JERK CHICKEN WINGS*</a:t>
                      </a:r>
                      <a:endParaRPr lang="en-US" sz="1050" b="1" i="1" u="none" strike="noStrike" cap="none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BEEF </a:t>
                      </a:r>
                      <a:r>
                        <a:rPr lang="en-US" sz="1050" b="1" i="1" u="none" strike="noStrike" cap="none" baseline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SPAGHETTI  BOLOGNESE(wheat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lang="en-GB" sz="1050" b="1" i="1" u="none" strike="noStrike" cap="none" baseline="0" dirty="0" smtClean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CHEESE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TOMATO PIZZA(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wheat,soya,milk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MACARONI CHESSE(</a:t>
                      </a:r>
                      <a:r>
                        <a:rPr lang="en-US" sz="1050" b="1" i="1" u="none" strike="noStrike" cap="none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wheat,milk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6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VEGETARIAN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TOMATO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BASIL PASTA(wheat)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CURRY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QUORN SPAGHETTI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BOLOGNESE(wheat, egg)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JACKET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POTATO WITH TUNA MAYO(egg)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TOMATO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AND COURGETTE PASTA BAKE(wheat)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3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POTATO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WEDGES</a:t>
                      </a: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SWEETCORN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TUMMERIC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RICE MIXED VEGETABLES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SWEETCORN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NOODLES(egg)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 CARROTS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DUMPLINGS (wheat)   MIXED VEG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33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DESSERTS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CARROT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CAKE(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egg,wheat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dairy)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 PLATTER  AND      ICE-CREAM(milk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FRUIT PLATTER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GINGER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CAKE(</a:t>
                      </a:r>
                      <a:r>
                        <a:rPr lang="en-US" sz="1050" b="1" i="1" u="none" strike="noStrike" cap="none" baseline="0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egg,wheat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, dairy)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677591"/>
                  </a:ext>
                </a:extLst>
              </a:tr>
              <a:tr h="48596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DRINKS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</a:t>
                      </a:r>
                      <a:r>
                        <a:rPr lang="en-US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FRESH WATER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7368263"/>
                  </a:ext>
                </a:extLst>
              </a:tr>
              <a:tr h="178013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       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05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3300" marR="63300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389081"/>
                  </a:ext>
                </a:extLst>
              </a:tr>
            </a:tbl>
          </a:graphicData>
        </a:graphic>
      </p:graphicFrame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3728824251"/>
              </p:ext>
            </p:extLst>
          </p:nvPr>
        </p:nvGraphicFramePr>
        <p:xfrm>
          <a:off x="216638" y="831340"/>
          <a:ext cx="8827971" cy="686034"/>
        </p:xfrm>
        <a:graphic>
          <a:graphicData uri="http://schemas.openxmlformats.org/drawingml/2006/table">
            <a:tbl>
              <a:tblPr firstRow="1" bandRow="1">
                <a:noFill/>
                <a:tableStyleId>{FF52FD77-09DA-4B58-81E4-F24D17BD4727}</a:tableStyleId>
              </a:tblPr>
              <a:tblGrid>
                <a:gridCol w="1382975">
                  <a:extLst>
                    <a:ext uri="{9D8B030D-6E8A-4147-A177-3AD203B41FA5}">
                      <a16:colId xmlns:a16="http://schemas.microsoft.com/office/drawing/2014/main" val="756796926"/>
                    </a:ext>
                  </a:extLst>
                </a:gridCol>
                <a:gridCol w="1357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7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5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603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 u="none" strike="noStrike" cap="none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Monday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Tuesday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Wednesday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Thursday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1" u="none" strike="noStrike" cap="none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Friday</a:t>
                      </a:r>
                      <a:endParaRPr sz="1200" b="1" i="1" u="none" strike="noStrike" cap="none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4425" marR="84425" marT="34300" marB="34300">
                    <a:lnL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7030A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8835" y="4406349"/>
            <a:ext cx="1215166" cy="7371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816" y="4406349"/>
            <a:ext cx="7672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Please note : </a:t>
            </a:r>
            <a:r>
              <a:rPr lang="en-US" sz="1000" dirty="0" smtClean="0"/>
              <a:t>We receive weekly food deliveries from </a:t>
            </a:r>
            <a:r>
              <a:rPr lang="en-US" sz="1000" dirty="0" err="1" smtClean="0"/>
              <a:t>FareShare</a:t>
            </a:r>
            <a:r>
              <a:rPr lang="en-US" sz="1000" dirty="0" smtClean="0"/>
              <a:t>, a food Charity, we plan our menu after this delivery each Wednesday. We follow the school food standards and the ‘Eat Better, Start Better’ guidelines.</a:t>
            </a:r>
          </a:p>
          <a:p>
            <a:r>
              <a:rPr lang="en-US" sz="1000" dirty="0" smtClean="0"/>
              <a:t>If your child has any food allergies please speak to your child’s key person. We cater for children’s special dietary needs.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Fresh water is offered with every meal.</a:t>
            </a:r>
            <a:endParaRPr lang="en-GB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212</Words>
  <Application>Microsoft Office PowerPoint</Application>
  <PresentationFormat>On-screen Show (16:9)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Charotte Mitchell</dc:creator>
  <cp:lastModifiedBy>Ruth Mitchell</cp:lastModifiedBy>
  <cp:revision>319</cp:revision>
  <cp:lastPrinted>2022-05-13T09:54:01Z</cp:lastPrinted>
  <dcterms:modified xsi:type="dcterms:W3CDTF">2022-05-13T09:54:28Z</dcterms:modified>
</cp:coreProperties>
</file>